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FE021C-0B60-404E-93A6-5FFF315A4943}" type="datetimeFigureOut">
              <a:rPr lang="fr-FR" smtClean="0"/>
              <a:pPr/>
              <a:t>15/01/2018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B15D71-4B60-467B-A241-E30C2B840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708920"/>
            <a:ext cx="7526869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Rapport 2017 </a:t>
            </a:r>
            <a:r>
              <a:rPr lang="fr-FR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de la commission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Archéologie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Du CAPS</a:t>
            </a:r>
            <a:endParaRPr lang="fr-FR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3" name="Image 5" descr="fouille MV 2-2003 copi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37669">
            <a:off x="256985" y="540230"/>
            <a:ext cx="3240859" cy="199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 6" descr="N°1 cop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3061">
            <a:off x="5968920" y="4557096"/>
            <a:ext cx="2944481" cy="183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-caps-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827287" cy="182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332656"/>
            <a:ext cx="7560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… a l’issue de cette formation pratique de Juin à  fin septembre, 13 nouveaux PA 1 ont été délivrés à :</a:t>
            </a:r>
          </a:p>
          <a:p>
            <a:endParaRPr lang="fr-FR" sz="2400" dirty="0" smtClean="0"/>
          </a:p>
          <a:p>
            <a:r>
              <a:rPr lang="fr-FR" sz="2400" dirty="0" smtClean="0"/>
              <a:t>Blandin Olivier	   	CP Luçon pays de mer</a:t>
            </a:r>
          </a:p>
          <a:p>
            <a:r>
              <a:rPr lang="fr-FR" sz="2400" dirty="0" smtClean="0"/>
              <a:t>Bourgois Stéphane		CAPS</a:t>
            </a:r>
          </a:p>
          <a:p>
            <a:r>
              <a:rPr lang="fr-FR" sz="2400" dirty="0" err="1" smtClean="0"/>
              <a:t>Bouron</a:t>
            </a:r>
            <a:r>
              <a:rPr lang="fr-FR" sz="2400" dirty="0" smtClean="0"/>
              <a:t> Jeff			SCY</a:t>
            </a:r>
          </a:p>
          <a:p>
            <a:r>
              <a:rPr lang="fr-FR" sz="2400" dirty="0" smtClean="0"/>
              <a:t>Chabot Jean			CAPS</a:t>
            </a:r>
          </a:p>
          <a:p>
            <a:r>
              <a:rPr lang="fr-FR" sz="2400" dirty="0" err="1" smtClean="0"/>
              <a:t>Kiss</a:t>
            </a:r>
            <a:r>
              <a:rPr lang="fr-FR" sz="2400" dirty="0" smtClean="0"/>
              <a:t> </a:t>
            </a:r>
            <a:r>
              <a:rPr lang="fr-FR" sz="2400" dirty="0" err="1" smtClean="0"/>
              <a:t>Gaëllle</a:t>
            </a:r>
            <a:r>
              <a:rPr lang="fr-FR" sz="2400" dirty="0" smtClean="0"/>
              <a:t>			CAPS</a:t>
            </a:r>
          </a:p>
          <a:p>
            <a:r>
              <a:rPr lang="fr-FR" sz="2400" dirty="0" err="1" smtClean="0"/>
              <a:t>Leloup</a:t>
            </a:r>
            <a:r>
              <a:rPr lang="fr-FR" sz="2400" dirty="0" smtClean="0"/>
              <a:t> Jean Paul		CAPS</a:t>
            </a:r>
          </a:p>
          <a:p>
            <a:r>
              <a:rPr lang="fr-FR" sz="2400" dirty="0" smtClean="0"/>
              <a:t>Leroy Rémy			CAPS</a:t>
            </a:r>
          </a:p>
          <a:p>
            <a:r>
              <a:rPr lang="fr-FR" sz="2400" dirty="0" smtClean="0"/>
              <a:t>Masse José			CAPS</a:t>
            </a:r>
          </a:p>
          <a:p>
            <a:r>
              <a:rPr lang="fr-FR" sz="2400" dirty="0" smtClean="0"/>
              <a:t>Prudent Nancy		</a:t>
            </a:r>
            <a:r>
              <a:rPr lang="fr-FR" sz="2400" dirty="0" err="1" smtClean="0"/>
              <a:t>Rève</a:t>
            </a:r>
            <a:r>
              <a:rPr lang="fr-FR" sz="2400" dirty="0" smtClean="0"/>
              <a:t> Bleu – Nantes</a:t>
            </a:r>
          </a:p>
          <a:p>
            <a:r>
              <a:rPr lang="fr-FR" sz="2400" dirty="0" smtClean="0"/>
              <a:t>Gauthier Fanny		CAPS</a:t>
            </a:r>
          </a:p>
          <a:p>
            <a:r>
              <a:rPr lang="fr-FR" sz="2400" dirty="0" err="1" smtClean="0"/>
              <a:t>Puaud</a:t>
            </a:r>
            <a:r>
              <a:rPr lang="fr-FR" sz="2400" dirty="0" smtClean="0"/>
              <a:t> David			</a:t>
            </a:r>
          </a:p>
          <a:p>
            <a:r>
              <a:rPr lang="fr-FR" sz="2400" dirty="0" err="1" smtClean="0"/>
              <a:t>Ruchaud</a:t>
            </a:r>
            <a:r>
              <a:rPr lang="fr-FR" sz="2400" dirty="0" smtClean="0"/>
              <a:t> Samuel		CAPS</a:t>
            </a:r>
          </a:p>
          <a:p>
            <a:r>
              <a:rPr lang="fr-FR" sz="2400" dirty="0" err="1" smtClean="0"/>
              <a:t>Youinou</a:t>
            </a:r>
            <a:r>
              <a:rPr lang="fr-FR" sz="2400" dirty="0" smtClean="0"/>
              <a:t> Vincent		CAPS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836712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… dans le cadre des formations en mer, de nouvelles prospections ont été effectuées notamment sur la zone de l’Aviso-SG2 et en rade des Sables ….</a:t>
            </a:r>
          </a:p>
          <a:p>
            <a:endParaRPr lang="fr-FR" sz="2400" dirty="0" smtClean="0"/>
          </a:p>
          <a:p>
            <a:r>
              <a:rPr lang="fr-FR" sz="2400" dirty="0" smtClean="0"/>
              <a:t>… Les premiers résultats de ces prospections nous ont conduit à demander et obtenir du </a:t>
            </a:r>
            <a:r>
              <a:rPr lang="fr-FR" sz="2400" dirty="0" err="1" smtClean="0"/>
              <a:t>Drassm</a:t>
            </a:r>
            <a:r>
              <a:rPr lang="fr-FR" sz="2400" dirty="0" smtClean="0"/>
              <a:t> une nouvelle autorisation de prospection diachronique  pour 2018 en rade des sables (roches  du </a:t>
            </a:r>
            <a:r>
              <a:rPr lang="fr-FR" sz="2400" dirty="0" err="1" smtClean="0"/>
              <a:t>Nouch</a:t>
            </a:r>
            <a:r>
              <a:rPr lang="fr-FR" sz="2400" dirty="0" smtClean="0"/>
              <a:t> et du </a:t>
            </a:r>
            <a:r>
              <a:rPr lang="fr-FR" sz="2400" dirty="0" err="1" smtClean="0"/>
              <a:t>Noura</a:t>
            </a:r>
            <a:r>
              <a:rPr lang="fr-FR" sz="2400" dirty="0" smtClean="0"/>
              <a:t>) pour tenter de retrouver les vestiges du combat du 14 février 1809 qui a opposé les frégates françaises « La Cybèle », « l’Italienne » et « la Calypso » à une escadre anglaise.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mbat de la Cybèle par Auber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00808"/>
            <a:ext cx="9168341" cy="51571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5486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Combat de la Cybèle par Aubertin.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76672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Des conférences et expositions organisées par l’AVVAS où le CAPS était présent  ont également été effectuées :</a:t>
            </a:r>
          </a:p>
          <a:p>
            <a:endParaRPr lang="fr-FR" sz="2400" dirty="0" smtClean="0"/>
          </a:p>
          <a:p>
            <a:pPr lvl="0"/>
            <a:r>
              <a:rPr lang="fr-FR" sz="2400" dirty="0" smtClean="0"/>
              <a:t>- Conférence sur </a:t>
            </a:r>
            <a:r>
              <a:rPr lang="fr-FR" sz="2400" dirty="0" smtClean="0">
                <a:solidFill>
                  <a:srgbClr val="FFFF00"/>
                </a:solidFill>
              </a:rPr>
              <a:t>« </a:t>
            </a:r>
            <a:r>
              <a:rPr lang="fr-FR" sz="2400" dirty="0" err="1" smtClean="0">
                <a:solidFill>
                  <a:srgbClr val="FFFF00"/>
                </a:solidFill>
              </a:rPr>
              <a:t>Cayola</a:t>
            </a:r>
            <a:r>
              <a:rPr lang="fr-FR" sz="2400" dirty="0" smtClean="0">
                <a:solidFill>
                  <a:srgbClr val="FFFF00"/>
                </a:solidFill>
              </a:rPr>
              <a:t> en l’An Mil » </a:t>
            </a:r>
            <a:r>
              <a:rPr lang="fr-FR" sz="2400" dirty="0" smtClean="0"/>
              <a:t>et exposition </a:t>
            </a:r>
            <a:r>
              <a:rPr lang="fr-FR" sz="2400" dirty="0" err="1" smtClean="0"/>
              <a:t>Archéo</a:t>
            </a:r>
            <a:r>
              <a:rPr lang="fr-FR" sz="2400" dirty="0" smtClean="0"/>
              <a:t>. au salon du livre Ancien au Château d’</a:t>
            </a:r>
            <a:r>
              <a:rPr lang="fr-FR" sz="2400" dirty="0" err="1" smtClean="0"/>
              <a:t>Olonne</a:t>
            </a:r>
            <a:r>
              <a:rPr lang="fr-FR" sz="2400" dirty="0" smtClean="0"/>
              <a:t>  le 09 avril par Michel et Nadine Rolland.</a:t>
            </a:r>
          </a:p>
          <a:p>
            <a:endParaRPr lang="fr-FR" dirty="0"/>
          </a:p>
        </p:txBody>
      </p:sp>
      <p:pic>
        <p:nvPicPr>
          <p:cNvPr id="3" name="Image 2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7011"/>
            <a:ext cx="4427984" cy="3320989"/>
          </a:xfrm>
          <a:prstGeom prst="rect">
            <a:avLst/>
          </a:prstGeom>
        </p:spPr>
      </p:pic>
      <p:pic>
        <p:nvPicPr>
          <p:cNvPr id="4" name="Image 3" descr="IMG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02968"/>
            <a:ext cx="4283968" cy="300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4176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fr-FR" sz="2400" dirty="0" smtClean="0"/>
              <a:t>Conférence au lycée Saint Marie du port sur :</a:t>
            </a:r>
          </a:p>
          <a:p>
            <a:pPr lvl="0"/>
            <a:endParaRPr lang="fr-FR" sz="2400" dirty="0" smtClean="0"/>
          </a:p>
          <a:p>
            <a:pPr lvl="0"/>
            <a:r>
              <a:rPr lang="fr-FR" sz="2400" dirty="0" smtClean="0">
                <a:solidFill>
                  <a:srgbClr val="FFFF00"/>
                </a:solidFill>
              </a:rPr>
              <a:t>« une structure du XI </a:t>
            </a:r>
            <a:r>
              <a:rPr lang="fr-FR" sz="2400" dirty="0" err="1" smtClean="0">
                <a:solidFill>
                  <a:srgbClr val="FFFF00"/>
                </a:solidFill>
              </a:rPr>
              <a:t>ème</a:t>
            </a:r>
            <a:r>
              <a:rPr lang="fr-FR" sz="2400" dirty="0" smtClean="0">
                <a:solidFill>
                  <a:srgbClr val="FFFF00"/>
                </a:solidFill>
              </a:rPr>
              <a:t> Siècle à </a:t>
            </a:r>
            <a:r>
              <a:rPr lang="fr-FR" sz="2400" dirty="0" err="1" smtClean="0">
                <a:solidFill>
                  <a:srgbClr val="FFFF00"/>
                </a:solidFill>
              </a:rPr>
              <a:t>Cayola</a:t>
            </a:r>
            <a:r>
              <a:rPr lang="fr-FR" sz="2400" dirty="0" smtClean="0">
                <a:solidFill>
                  <a:srgbClr val="FFFF00"/>
                </a:solidFill>
              </a:rPr>
              <a:t> »</a:t>
            </a:r>
          </a:p>
          <a:p>
            <a:pPr lvl="0">
              <a:buFontTx/>
              <a:buChar char="-"/>
            </a:pPr>
            <a:endParaRPr lang="fr-FR" sz="2400" dirty="0" smtClean="0">
              <a:solidFill>
                <a:srgbClr val="FFFF00"/>
              </a:solidFill>
            </a:endParaRPr>
          </a:p>
          <a:p>
            <a:pPr lvl="0"/>
            <a:r>
              <a:rPr lang="fr-FR" sz="2400" dirty="0" smtClean="0"/>
              <a:t>par M. Rolland le 15 juin.</a:t>
            </a:r>
          </a:p>
          <a:p>
            <a:endParaRPr lang="fr-FR" dirty="0"/>
          </a:p>
        </p:txBody>
      </p:sp>
      <p:pic>
        <p:nvPicPr>
          <p:cNvPr id="3" name="Image 2" descr="affiche conférence 150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6672"/>
            <a:ext cx="3906958" cy="5373216"/>
          </a:xfrm>
          <a:prstGeom prst="rect">
            <a:avLst/>
          </a:prstGeom>
        </p:spPr>
      </p:pic>
      <p:pic>
        <p:nvPicPr>
          <p:cNvPr id="4" name="Image 3" descr="IMG_1983b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49812"/>
            <a:ext cx="4644008" cy="290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32656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/>
              <a:t>- Participation et exposition/conférence aux journées de la Science au Musée  Saint Croix des Sables d’</a:t>
            </a:r>
            <a:r>
              <a:rPr lang="fr-FR" sz="2400" dirty="0" err="1" smtClean="0"/>
              <a:t>Olonne</a:t>
            </a:r>
            <a:r>
              <a:rPr lang="fr-FR" sz="2400" dirty="0" smtClean="0"/>
              <a:t> du 05 au 08 octobre avec le CAPS et le laboratoire « </a:t>
            </a:r>
            <a:r>
              <a:rPr lang="fr-FR" sz="2400" dirty="0" err="1" smtClean="0"/>
              <a:t>Arc’Antique</a:t>
            </a:r>
            <a:r>
              <a:rPr lang="fr-FR" sz="2400" smtClean="0"/>
              <a:t> » </a:t>
            </a:r>
            <a:r>
              <a:rPr lang="fr-FR" sz="2400" dirty="0" smtClean="0"/>
              <a:t>de </a:t>
            </a:r>
            <a:r>
              <a:rPr lang="fr-FR" sz="2400" smtClean="0"/>
              <a:t>Nantes.   </a:t>
            </a:r>
            <a:endParaRPr lang="fr-FR" sz="2400" dirty="0" smtClean="0"/>
          </a:p>
          <a:p>
            <a:endParaRPr lang="fr-FR" dirty="0"/>
          </a:p>
        </p:txBody>
      </p:sp>
      <p:pic>
        <p:nvPicPr>
          <p:cNvPr id="3" name="Image 2" descr="affiche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7" y="1789948"/>
            <a:ext cx="3240360" cy="4852028"/>
          </a:xfrm>
          <a:prstGeom prst="rect">
            <a:avLst/>
          </a:prstGeom>
        </p:spPr>
      </p:pic>
      <p:pic>
        <p:nvPicPr>
          <p:cNvPr id="4" name="Image 3" descr="IMG_6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484778"/>
            <a:ext cx="3559832" cy="2373221"/>
          </a:xfrm>
          <a:prstGeom prst="rect">
            <a:avLst/>
          </a:prstGeom>
        </p:spPr>
      </p:pic>
      <p:pic>
        <p:nvPicPr>
          <p:cNvPr id="8" name="Image 7" descr="IMG_6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88840"/>
            <a:ext cx="3600400" cy="240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836712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 Toutes ces activités ont permis la réalisation, par Nadine Rolland, de petites vidéos didactiques visibles  sur le site du CAPS…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les meilleurs vœux de </a:t>
            </a:r>
          </a:p>
          <a:p>
            <a:endParaRPr lang="fr-FR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la commission Archéologie</a:t>
            </a:r>
          </a:p>
          <a:p>
            <a:endParaRPr lang="fr-FR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2018.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88640"/>
            <a:ext cx="7848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Cession d’examen PA 1 :</a:t>
            </a:r>
          </a:p>
          <a:p>
            <a:endParaRPr lang="fr-FR" sz="2800" u="sng" dirty="0" smtClean="0"/>
          </a:p>
          <a:p>
            <a:r>
              <a:rPr lang="fr-FR" sz="2800" dirty="0" smtClean="0"/>
              <a:t>14 h 00 de cours théoriques sur 7 jeudis soirs</a:t>
            </a:r>
          </a:p>
          <a:p>
            <a:r>
              <a:rPr lang="fr-FR" sz="2800" dirty="0" smtClean="0"/>
              <a:t>Pour 15 stagiaires .</a:t>
            </a:r>
            <a:endParaRPr lang="fr-FR" sz="2800" dirty="0"/>
          </a:p>
          <a:p>
            <a:r>
              <a:rPr lang="fr-FR" sz="2800" dirty="0" smtClean="0"/>
              <a:t>Les cours comportaient des notions sur des sujets aussi divers que nombreux :</a:t>
            </a:r>
          </a:p>
          <a:p>
            <a:pPr>
              <a:buFontTx/>
              <a:buChar char="-"/>
            </a:pPr>
            <a:r>
              <a:rPr lang="fr-FR" sz="2800" dirty="0" smtClean="0"/>
              <a:t>La Réglementation.</a:t>
            </a:r>
          </a:p>
          <a:p>
            <a:pPr>
              <a:buFontTx/>
              <a:buChar char="-"/>
            </a:pPr>
            <a:r>
              <a:rPr lang="fr-FR" sz="2800" dirty="0" smtClean="0"/>
              <a:t>La Sécurité </a:t>
            </a:r>
          </a:p>
          <a:p>
            <a:pPr>
              <a:buFontTx/>
              <a:buChar char="-"/>
            </a:pPr>
            <a:r>
              <a:rPr lang="fr-FR" sz="2800" dirty="0" smtClean="0"/>
              <a:t>La charpente et la construction navale.</a:t>
            </a:r>
          </a:p>
          <a:p>
            <a:pPr>
              <a:buFontTx/>
              <a:buChar char="-"/>
            </a:pPr>
            <a:r>
              <a:rPr lang="fr-FR" sz="2800" dirty="0" smtClean="0"/>
              <a:t>L’Artillerie de mer.</a:t>
            </a:r>
          </a:p>
          <a:p>
            <a:pPr>
              <a:buFontTx/>
              <a:buChar char="-"/>
            </a:pPr>
            <a:r>
              <a:rPr lang="fr-FR" sz="2800" dirty="0" smtClean="0"/>
              <a:t>Les Ancres des origines à nos jours.</a:t>
            </a:r>
          </a:p>
          <a:p>
            <a:pPr>
              <a:buFontTx/>
              <a:buChar char="-"/>
            </a:pPr>
            <a:r>
              <a:rPr lang="fr-FR" sz="2800" dirty="0" smtClean="0"/>
              <a:t>Les Amphores.</a:t>
            </a:r>
          </a:p>
          <a:p>
            <a:pPr>
              <a:buFontTx/>
              <a:buChar char="-"/>
            </a:pPr>
            <a:r>
              <a:rPr lang="fr-FR" sz="2800" dirty="0" smtClean="0"/>
              <a:t>La Céramique du néolithique au 18 </a:t>
            </a:r>
            <a:r>
              <a:rPr lang="fr-FR" sz="2800" dirty="0" err="1" smtClean="0"/>
              <a:t>ème</a:t>
            </a:r>
            <a:r>
              <a:rPr lang="fr-FR" sz="2800" dirty="0" smtClean="0"/>
              <a:t> s.</a:t>
            </a:r>
          </a:p>
          <a:p>
            <a:pPr>
              <a:buFontTx/>
              <a:buChar char="-"/>
            </a:pPr>
            <a:r>
              <a:rPr lang="fr-FR" sz="2800" dirty="0" smtClean="0"/>
              <a:t>L’archéologie des eaux intérieures </a:t>
            </a:r>
            <a:r>
              <a:rPr lang="fr-FR" sz="2800" dirty="0" err="1" smtClean="0"/>
              <a:t>etc</a:t>
            </a:r>
            <a:r>
              <a:rPr lang="fr-FR" sz="2800" dirty="0" smtClean="0"/>
              <a:t> …..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théo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9650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3728" y="7647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 les cours théoriques  du PA 1….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0688"/>
            <a:ext cx="7992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formation théorique s’est achevée par le passage d’un examen le 1 er juin.</a:t>
            </a:r>
          </a:p>
          <a:p>
            <a:endParaRPr lang="fr-FR" sz="2800" dirty="0"/>
          </a:p>
          <a:p>
            <a:r>
              <a:rPr lang="fr-FR" sz="2800" dirty="0" smtClean="0"/>
              <a:t>Sur 15 candidats</a:t>
            </a:r>
          </a:p>
          <a:p>
            <a:r>
              <a:rPr lang="fr-FR" sz="2800" dirty="0" smtClean="0"/>
              <a:t>13 ont été reçus à la théorie.</a:t>
            </a:r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La formation s’est poursuivie par une formation pratique, d’abord à la carrière des </a:t>
            </a:r>
            <a:r>
              <a:rPr lang="fr-FR" sz="2800" dirty="0" err="1" smtClean="0"/>
              <a:t>Coux</a:t>
            </a:r>
            <a:r>
              <a:rPr lang="fr-FR" sz="2800" dirty="0" smtClean="0"/>
              <a:t> ( 4 </a:t>
            </a:r>
            <a:r>
              <a:rPr lang="fr-FR" sz="2800" dirty="0" err="1" smtClean="0"/>
              <a:t>scéances</a:t>
            </a:r>
            <a:r>
              <a:rPr lang="fr-FR" sz="2800" dirty="0" smtClean="0"/>
              <a:t> de 02 h 00) , puis lors de 9 sorties en mer.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se d'un carroy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3063"/>
            <a:ext cx="9144000" cy="51249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4766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 pose d’un carroyage à la carrière …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rachutage czron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4603"/>
            <a:ext cx="9144000" cy="48833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5486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r>
              <a:rPr lang="fr-FR" sz="2800" dirty="0" smtClean="0"/>
              <a:t> déplacement par parachutage de la caronade à la carrière 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ise de mesures caronade des Co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4766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r>
              <a:rPr lang="fr-FR" sz="2800" dirty="0" smtClean="0"/>
              <a:t>dessin et prise de mesures sur la caronade….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ar Aviso S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54868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r>
              <a:rPr lang="fr-FR" sz="2800" dirty="0" smtClean="0"/>
              <a:t>mise en </a:t>
            </a:r>
            <a:r>
              <a:rPr lang="fr-FR" sz="2800" dirty="0" err="1" smtClean="0"/>
              <a:t>oeuvre</a:t>
            </a:r>
            <a:r>
              <a:rPr lang="fr-FR" sz="2800" dirty="0" smtClean="0"/>
              <a:t> et exploitation du sonar a balayage….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ar Jean Mart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384</Words>
  <Application>Microsoft Office PowerPoint</Application>
  <PresentationFormat>Affichage à l'écran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Rolland</dc:creator>
  <cp:lastModifiedBy>Rolland Michel</cp:lastModifiedBy>
  <cp:revision>20</cp:revision>
  <dcterms:created xsi:type="dcterms:W3CDTF">2018-01-06T08:52:01Z</dcterms:created>
  <dcterms:modified xsi:type="dcterms:W3CDTF">2018-01-15T17:57:19Z</dcterms:modified>
</cp:coreProperties>
</file>